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11" r:id="rId3"/>
    <p:sldId id="313" r:id="rId4"/>
    <p:sldId id="464" r:id="rId5"/>
    <p:sldId id="312" r:id="rId6"/>
    <p:sldId id="463" r:id="rId7"/>
    <p:sldId id="314" r:id="rId8"/>
    <p:sldId id="315" r:id="rId9"/>
    <p:sldId id="316" r:id="rId10"/>
    <p:sldId id="317" r:id="rId11"/>
    <p:sldId id="465" r:id="rId12"/>
    <p:sldId id="319" r:id="rId13"/>
    <p:sldId id="320" r:id="rId14"/>
    <p:sldId id="290" r:id="rId15"/>
  </p:sldIdLst>
  <p:sldSz cx="9144000" cy="5143500" type="screen16x9"/>
  <p:notesSz cx="6858000" cy="9144000"/>
  <p:custDataLst>
    <p:tags r:id="rId18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Title" id="{57DC69AD-A26E-47D6-B65E-46E672F711FE}">
          <p14:sldIdLst>
            <p14:sldId id="256"/>
            <p14:sldId id="311"/>
            <p14:sldId id="313"/>
            <p14:sldId id="464"/>
            <p14:sldId id="312"/>
            <p14:sldId id="463"/>
            <p14:sldId id="314"/>
            <p14:sldId id="315"/>
            <p14:sldId id="316"/>
            <p14:sldId id="317"/>
            <p14:sldId id="465"/>
            <p14:sldId id="319"/>
            <p14:sldId id="320"/>
            <p14:sldId id="290"/>
          </p14:sldIdLst>
        </p14:section>
      </p14:sectionLst>
    </p:ext>
    <p:ext uri="{EFAFB233-063F-42B5-8137-9DF3F51BA10A}">
      <p15:sldGuideLst xmlns:p15="http://schemas.microsoft.com/office/powerpoint/2012/main">
        <p15:guide id="1" pos="3144" userDrawn="1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tesh Gohil" initials="" lastIdx="31" clrIdx="0"/>
  <p:cmAuthor id="1" name="Kate Ryan" initials="KR" lastIdx="1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274D"/>
    <a:srgbClr val="004669"/>
    <a:srgbClr val="86DBF2"/>
    <a:srgbClr val="049FD9"/>
    <a:srgbClr val="1FAED4"/>
    <a:srgbClr val="72C059"/>
    <a:srgbClr val="B2D171"/>
    <a:srgbClr val="B8E1D0"/>
    <a:srgbClr val="26194B"/>
    <a:srgbClr val="9891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C88EE7-8A23-4440-BF30-15B59356E4FD}" v="2" dt="2022-06-08T08:06:58.338"/>
  </p1510:revLst>
</p1510:revInfo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9" autoAdjust="0"/>
    <p:restoredTop sz="75628" autoAdjust="0"/>
  </p:normalViewPr>
  <p:slideViewPr>
    <p:cSldViewPr snapToGrid="0" snapToObjects="1" showGuides="1">
      <p:cViewPr varScale="1">
        <p:scale>
          <a:sx n="108" d="100"/>
          <a:sy n="108" d="100"/>
        </p:scale>
        <p:origin x="1674" y="102"/>
      </p:cViewPr>
      <p:guideLst>
        <p:guide pos="3144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 snapToGrid="0" snapToObjects="1" showGuides="1">
      <p:cViewPr varScale="1">
        <p:scale>
          <a:sx n="87" d="100"/>
          <a:sy n="87" d="100"/>
        </p:scale>
        <p:origin x="257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ia Nicorescu -X (snicores - SYKES at Cisco)" userId="8092f526-d38f-4a8f-ba86-78c3946da532" providerId="ADAL" clId="{F0C88EE7-8A23-4440-BF30-15B59356E4FD}"/>
    <pc:docChg chg="undo custSel modSld">
      <pc:chgData name="Silvia Nicorescu -X (snicores - SYKES at Cisco)" userId="8092f526-d38f-4a8f-ba86-78c3946da532" providerId="ADAL" clId="{F0C88EE7-8A23-4440-BF30-15B59356E4FD}" dt="2022-06-08T08:07:02.863" v="8" actId="1076"/>
      <pc:docMkLst>
        <pc:docMk/>
      </pc:docMkLst>
      <pc:sldChg chg="addSp delSp modSp mod">
        <pc:chgData name="Silvia Nicorescu -X (snicores - SYKES at Cisco)" userId="8092f526-d38f-4a8f-ba86-78c3946da532" providerId="ADAL" clId="{F0C88EE7-8A23-4440-BF30-15B59356E4FD}" dt="2022-06-08T08:07:02.863" v="8" actId="1076"/>
        <pc:sldMkLst>
          <pc:docMk/>
          <pc:sldMk cId="768375549" sldId="313"/>
        </pc:sldMkLst>
        <pc:spChg chg="mod">
          <ac:chgData name="Silvia Nicorescu -X (snicores - SYKES at Cisco)" userId="8092f526-d38f-4a8f-ba86-78c3946da532" providerId="ADAL" clId="{F0C88EE7-8A23-4440-BF30-15B59356E4FD}" dt="2022-06-08T08:06:58.323" v="7" actId="1076"/>
          <ac:spMkLst>
            <pc:docMk/>
            <pc:sldMk cId="768375549" sldId="313"/>
            <ac:spMk id="3" creationId="{E9E922DF-957D-4618-860D-6F0FCD4859C5}"/>
          </ac:spMkLst>
        </pc:spChg>
        <pc:spChg chg="add del mod">
          <ac:chgData name="Silvia Nicorescu -X (snicores - SYKES at Cisco)" userId="8092f526-d38f-4a8f-ba86-78c3946da532" providerId="ADAL" clId="{F0C88EE7-8A23-4440-BF30-15B59356E4FD}" dt="2022-06-08T08:06:48.423" v="5" actId="478"/>
          <ac:spMkLst>
            <pc:docMk/>
            <pc:sldMk cId="768375549" sldId="313"/>
            <ac:spMk id="4" creationId="{E0D5885B-7DC6-4702-B653-E35C3D956DE1}"/>
          </ac:spMkLst>
        </pc:spChg>
        <pc:graphicFrameChg chg="del">
          <ac:chgData name="Silvia Nicorescu -X (snicores - SYKES at Cisco)" userId="8092f526-d38f-4a8f-ba86-78c3946da532" providerId="ADAL" clId="{F0C88EE7-8A23-4440-BF30-15B59356E4FD}" dt="2022-06-08T08:06:33.910" v="0" actId="478"/>
          <ac:graphicFrameMkLst>
            <pc:docMk/>
            <pc:sldMk cId="768375549" sldId="313"/>
            <ac:graphicFrameMk id="5" creationId="{71E2906B-46DD-40C3-AB32-02653B8D5216}"/>
          </ac:graphicFrameMkLst>
        </pc:graphicFrameChg>
        <pc:graphicFrameChg chg="add mod">
          <ac:chgData name="Silvia Nicorescu -X (snicores - SYKES at Cisco)" userId="8092f526-d38f-4a8f-ba86-78c3946da532" providerId="ADAL" clId="{F0C88EE7-8A23-4440-BF30-15B59356E4FD}" dt="2022-06-08T08:07:02.863" v="8" actId="1076"/>
          <ac:graphicFrameMkLst>
            <pc:docMk/>
            <pc:sldMk cId="768375549" sldId="313"/>
            <ac:graphicFrameMk id="6" creationId="{FE2CE3A1-CB42-4D5B-BC71-7228789F63BF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E48B1C-1E6B-744F-8E6C-3836D33BC0D9}" type="datetimeFigureOut">
              <a:rPr lang="en-US"/>
              <a:pPr>
                <a:defRPr/>
              </a:pPr>
              <a:t>6/8/2022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A8EAB7-F1BA-274C-91A9-46214A29E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8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637A29-4E7E-A24B-BAB1-D48C888F91E4}" type="datetimeFigureOut">
              <a:rPr lang="en-US"/>
              <a:pPr>
                <a:defRPr/>
              </a:pPr>
              <a:t>6/8/2022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7A1FA6-25DE-9E4E-A34D-CF67DE7DB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45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Type of Business: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sole proprietorship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,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partnership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,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corporation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, and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Limited Liability Company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, or LLC</a:t>
            </a:r>
          </a:p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74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>
            <a:extLst>
              <a:ext uri="{FF2B5EF4-FFF2-40B4-BE49-F238E27FC236}">
                <a16:creationId xmlns:a16="http://schemas.microsoft.com/office/drawing/2014/main" id="{FC1C2C0F-DECC-124B-A1F3-7FCB7FEA00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DFBE5E9-E8D5-1642-9C1C-53ABCE69612C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46199FAB-80D4-F845-B5DC-D53180AEC7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18F2DF1-0CC9-F340-BD33-828A4EAD82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756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54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40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06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2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496" y="3856736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Speaker Name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9496" y="4072669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8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348762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8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3043653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47216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 dirty="0"/>
              <a:t>Presentation Title Goes Here</a:t>
            </a:r>
            <a:endParaRPr lang="en-US" dirty="0"/>
          </a:p>
        </p:txBody>
      </p:sp>
      <p:sp>
        <p:nvSpPr>
          <p:cNvPr id="6" name="Freeform 6"/>
          <p:cNvSpPr>
            <a:spLocks noChangeAspect="1" noEditPoints="1"/>
          </p:cNvSpPr>
          <p:nvPr userDrawn="1"/>
        </p:nvSpPr>
        <p:spPr bwMode="auto">
          <a:xfrm>
            <a:off x="469496" y="391308"/>
            <a:ext cx="795528" cy="422625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942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201738"/>
            <a:ext cx="8277344" cy="33893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600" indent="-17145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57200" indent="-1651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85800" indent="-109538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644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3399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55866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030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6724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489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533400" y="1347788"/>
            <a:ext cx="8115300" cy="26587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563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533400" y="1201738"/>
            <a:ext cx="8115300" cy="2808287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945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82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8092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665182"/>
            <a:ext cx="3662024" cy="292586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60000"/>
              <a:buFont typeface="Arial"/>
              <a:buChar char="•"/>
              <a:defRPr sz="1800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403225" indent="-114300">
              <a:buClr>
                <a:schemeClr val="tx2"/>
              </a:buClr>
              <a:buSzPct val="60000"/>
              <a:buFont typeface="Arial"/>
              <a:buChar char="•"/>
              <a:defRPr sz="1600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17525" indent="-114300">
              <a:buClr>
                <a:schemeClr val="tx2"/>
              </a:buClr>
              <a:buSzPct val="60000"/>
              <a:buFont typeface="Arial"/>
              <a:buChar char="•"/>
              <a:defRPr sz="1400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631825" indent="-114300">
              <a:buClr>
                <a:schemeClr val="tx2"/>
              </a:buClr>
              <a:buSzPct val="60000"/>
              <a:buFont typeface="Arial"/>
              <a:buChar char="•"/>
              <a:defRPr sz="1200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368655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5683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00519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" userDrawn="1">
          <p15:clr>
            <a:srgbClr val="FBAE40"/>
          </p15:clr>
        </p15:guide>
        <p15:guide id="3" pos="259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19100" y="1657350"/>
            <a:ext cx="3827463" cy="1828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31812"/>
            <a:ext cx="3551237" cy="4059237"/>
          </a:xfrm>
          <a:prstGeom prst="rect">
            <a:avLst/>
          </a:prstGeom>
        </p:spPr>
        <p:txBody>
          <a:bodyPr lIns="0" rIns="0" anchor="ctr" anchorCtr="0"/>
          <a:lstStyle>
            <a:lvl1pPr marL="169863" indent="-16986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28600" algn="l"/>
              </a:tabLst>
              <a:defRPr sz="2400"/>
            </a:lvl1pPr>
            <a:lvl2pPr marL="346075" indent="-171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400"/>
            </a:lvl2pPr>
            <a:lvl3pPr marL="457200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000"/>
            </a:lvl3pPr>
            <a:lvl4pPr marL="574675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1800"/>
            </a:lvl4pPr>
            <a:lvl5pPr marL="744538" indent="-11271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55683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6" userDrawn="1">
          <p15:clr>
            <a:srgbClr val="FBAE40"/>
          </p15:clr>
        </p15:guide>
        <p15:guide id="4" pos="267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510540"/>
            <a:ext cx="3808797" cy="65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10540"/>
            <a:ext cx="3551237" cy="4080510"/>
          </a:xfrm>
          <a:prstGeom prst="rect">
            <a:avLst/>
          </a:prstGeom>
        </p:spPr>
        <p:txBody>
          <a:bodyPr lIns="0" rIns="0"/>
          <a:lstStyle>
            <a:lvl1pPr marL="1143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1pPr>
            <a:lvl2pPr marL="2286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2pPr>
            <a:lvl3pPr marL="342900" indent="-114300">
              <a:lnSpc>
                <a:spcPct val="100000"/>
              </a:lnSpc>
              <a:buClr>
                <a:schemeClr val="tx1"/>
              </a:buClr>
              <a:buSzPct val="60000"/>
              <a:defRPr sz="1800"/>
            </a:lvl3pPr>
            <a:lvl4pPr marL="457200" indent="-123825">
              <a:lnSpc>
                <a:spcPct val="100000"/>
              </a:lnSpc>
              <a:buClr>
                <a:schemeClr val="tx1"/>
              </a:buClr>
              <a:buSzPct val="60000"/>
              <a:defRPr sz="1600"/>
            </a:lvl4pPr>
            <a:lvl5pPr marL="574675" indent="-117475">
              <a:lnSpc>
                <a:spcPct val="100000"/>
              </a:lnSpc>
              <a:buClr>
                <a:schemeClr val="tx1"/>
              </a:buClr>
              <a:buSzPct val="60000"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7766" y="1659842"/>
            <a:ext cx="3808797" cy="2931208"/>
          </a:xfrm>
          <a:prstGeom prst="rect">
            <a:avLst/>
          </a:prstGeom>
        </p:spPr>
        <p:txBody>
          <a:bodyPr/>
          <a:lstStyle>
            <a:lvl1pPr marL="114300" indent="-114300">
              <a:buClr>
                <a:schemeClr val="tx2"/>
              </a:buClr>
              <a:buSzPct val="60000"/>
              <a:defRPr lang="en-US" sz="2000" kern="1200" dirty="0" smtClean="0">
                <a:solidFill>
                  <a:schemeClr val="tx2"/>
                </a:solidFill>
                <a:latin typeface="+mn-lt"/>
                <a:ea typeface="ＭＳ Ｐゴシック" charset="0"/>
                <a:cs typeface="CiscoSans"/>
              </a:defRPr>
            </a:lvl1pPr>
            <a:lvl2pPr marL="228600" indent="-114300">
              <a:buClr>
                <a:schemeClr val="tx2"/>
              </a:buClr>
              <a:buSzPct val="60000"/>
              <a:defRPr sz="2000">
                <a:solidFill>
                  <a:schemeClr val="tx2"/>
                </a:solidFill>
              </a:defRPr>
            </a:lvl2pPr>
            <a:lvl3pPr marL="342900" indent="-114300">
              <a:buClr>
                <a:schemeClr val="tx2"/>
              </a:buClr>
              <a:buSzPct val="60000"/>
              <a:defRPr sz="1800">
                <a:solidFill>
                  <a:schemeClr val="tx2"/>
                </a:solidFill>
              </a:defRPr>
            </a:lvl3pPr>
            <a:lvl4pPr marL="457200" indent="-123825">
              <a:buClr>
                <a:schemeClr val="tx2"/>
              </a:buClr>
              <a:buSzPct val="60000"/>
              <a:defRPr sz="1600">
                <a:solidFill>
                  <a:schemeClr val="tx2"/>
                </a:solidFill>
              </a:defRPr>
            </a:lvl4pPr>
            <a:lvl5pPr marL="574675" indent="-117475">
              <a:buClr>
                <a:schemeClr val="tx2"/>
              </a:buClr>
              <a:buSzPct val="60000"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33592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705512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267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191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333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336484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89525" y="4062350"/>
            <a:ext cx="3559175" cy="52514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286316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394826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 userDrawn="1">
          <p15:clr>
            <a:srgbClr val="FBAE40"/>
          </p15:clr>
        </p15:guide>
        <p15:guide id="2" pos="264" userDrawn="1">
          <p15:clr>
            <a:srgbClr val="FBAE40"/>
          </p15:clr>
        </p15:guide>
        <p15:guide id="3" orient="horz" pos="2193" userDrawn="1">
          <p15:clr>
            <a:srgbClr val="FBAE40"/>
          </p15:clr>
        </p15:guide>
        <p15:guide id="4" pos="2675" userDrawn="1">
          <p15:clr>
            <a:srgbClr val="FBAE40"/>
          </p15:clr>
        </p15:guide>
        <p15:guide id="7" pos="3206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5763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405923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2635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42764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2946839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84465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80092" y="0"/>
            <a:ext cx="4563907" cy="5143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2994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38180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3179921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lvl="0" defTabSz="610744" fontAlgn="auto">
              <a:spcBef>
                <a:spcPts val="0"/>
              </a:spcBef>
              <a:spcAft>
                <a:spcPts val="0"/>
              </a:spcAft>
            </a:pPr>
            <a:r>
              <a:rPr lang="en-US" sz="6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018367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196" userDrawn="1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3407027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91378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3762994" y="2129076"/>
            <a:ext cx="1618012" cy="859571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7595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4487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7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9897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9484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500063" y="3911435"/>
            <a:ext cx="8139112" cy="525016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2900"/>
              </a:lnSpc>
              <a:spcBef>
                <a:spcPts val="0"/>
              </a:spcBef>
              <a:buNone/>
              <a:defRPr sz="24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0564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301163" cy="2843212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8785" y="3054518"/>
            <a:ext cx="8364236" cy="56425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32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55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005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0932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2" y="240631"/>
            <a:ext cx="8480388" cy="4266646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5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14079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4010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spc="20" baseline="0" dirty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23441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 kern="1200" spc="20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pPr algn="l" defTabSz="610744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kern="1200" spc="20" baseline="0" dirty="0">
              <a:solidFill>
                <a:schemeClr val="bg2">
                  <a:lumMod val="6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6" r:id="rId2"/>
    <p:sldLayoutId id="2147484013" r:id="rId3"/>
    <p:sldLayoutId id="2147483982" r:id="rId4"/>
    <p:sldLayoutId id="2147484014" r:id="rId5"/>
    <p:sldLayoutId id="2147483978" r:id="rId6"/>
    <p:sldLayoutId id="2147483979" r:id="rId7"/>
    <p:sldLayoutId id="2147483980" r:id="rId8"/>
    <p:sldLayoutId id="2147483981" r:id="rId9"/>
    <p:sldLayoutId id="2147483879" r:id="rId10"/>
    <p:sldLayoutId id="2147483976" r:id="rId11"/>
    <p:sldLayoutId id="2147483885" r:id="rId12"/>
    <p:sldLayoutId id="2147484011" r:id="rId13"/>
    <p:sldLayoutId id="2147483985" r:id="rId14"/>
    <p:sldLayoutId id="2147483986" r:id="rId15"/>
    <p:sldLayoutId id="2147484012" r:id="rId16"/>
    <p:sldLayoutId id="2147483969" r:id="rId17"/>
    <p:sldLayoutId id="2147483968" r:id="rId18"/>
    <p:sldLayoutId id="2147483973" r:id="rId19"/>
    <p:sldLayoutId id="2147483967" r:id="rId20"/>
    <p:sldLayoutId id="2147483970" r:id="rId21"/>
    <p:sldLayoutId id="2147483987" r:id="rId22"/>
    <p:sldLayoutId id="2147483983" r:id="rId23"/>
    <p:sldLayoutId id="2147483971" r:id="rId24"/>
    <p:sldLayoutId id="2147483972" r:id="rId25"/>
    <p:sldLayoutId id="2147483897" r:id="rId26"/>
    <p:sldLayoutId id="2147484015" r:id="rId27"/>
  </p:sldLayoutIdLst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2800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92" userDrawn="1">
          <p15:clr>
            <a:srgbClr val="F26B43"/>
          </p15:clr>
        </p15:guide>
        <p15:guide id="2" pos="336" userDrawn="1">
          <p15:clr>
            <a:srgbClr val="F26B43"/>
          </p15:clr>
        </p15:guide>
        <p15:guide id="3" pos="5448" userDrawn="1">
          <p15:clr>
            <a:srgbClr val="F26B43"/>
          </p15:clr>
        </p15:guide>
        <p15:guide id="4" orient="horz" pos="757" userDrawn="1">
          <p15:clr>
            <a:srgbClr val="F26B43"/>
          </p15:clr>
        </p15:guide>
        <p15:guide id="5" orient="horz" pos="335" userDrawn="1">
          <p15:clr>
            <a:srgbClr val="F26B43"/>
          </p15:clr>
        </p15:guide>
        <p15:guide id="6" pos="2876" userDrawn="1">
          <p15:clr>
            <a:srgbClr val="F26B43"/>
          </p15:clr>
        </p15:guide>
        <p15:guide id="7" orient="horz" pos="104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isco.com/c/en/us/solutions/intent-based-networking.html" TargetMode="External"/><Relationship Id="rId13" Type="http://schemas.openxmlformats.org/officeDocument/2006/relationships/hyperlink" Target="https://www.cisco.com/c/en/us/products/software/index.html" TargetMode="External"/><Relationship Id="rId3" Type="http://schemas.openxmlformats.org/officeDocument/2006/relationships/hyperlink" Target="https://www.cisco.com/c/en/us/products/analytics-automation-software/index.html" TargetMode="External"/><Relationship Id="rId7" Type="http://schemas.openxmlformats.org/officeDocument/2006/relationships/hyperlink" Target="https://www.cisco.com/c/en/us/solutions/data-center-virtualization/index.html" TargetMode="External"/><Relationship Id="rId12" Type="http://schemas.openxmlformats.org/officeDocument/2006/relationships/hyperlink" Target="https://www.cisco.com/c/en/us/products/security/solution-listing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cisco.com/c/en/us/solutions/collaboration/index.html" TargetMode="External"/><Relationship Id="rId11" Type="http://schemas.openxmlformats.org/officeDocument/2006/relationships/hyperlink" Target="https://www.cisco.com/c/en/us/solutions/enterprise-networks/index.html" TargetMode="External"/><Relationship Id="rId5" Type="http://schemas.openxmlformats.org/officeDocument/2006/relationships/hyperlink" Target="https://www.cisco.com/c/en/us/solutions/cloud/overview.html" TargetMode="External"/><Relationship Id="rId15" Type="http://schemas.openxmlformats.org/officeDocument/2006/relationships/hyperlink" Target="https://www.cisco.com/c/en/us/products/index.html" TargetMode="External"/><Relationship Id="rId10" Type="http://schemas.openxmlformats.org/officeDocument/2006/relationships/hyperlink" Target="https://www.cisco.com/c/en/us/products/wireless/index.html" TargetMode="External"/><Relationship Id="rId4" Type="http://schemas.openxmlformats.org/officeDocument/2006/relationships/hyperlink" Target="https://www.cisco.com/c/en/us/solutions/artificial-intelligence.html" TargetMode="External"/><Relationship Id="rId9" Type="http://schemas.openxmlformats.org/officeDocument/2006/relationships/hyperlink" Target="https://www.cisco.com/c/en/us/solutions/internet-of-things/overview.html" TargetMode="External"/><Relationship Id="rId14" Type="http://schemas.openxmlformats.org/officeDocument/2006/relationships/hyperlink" Target="https://www.cisco.com/c/en/us/solutions/software-defined-networking/overview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isco.com/c/en/us/solutions/industries/energy/external-utilities-smart-grid.html" TargetMode="External"/><Relationship Id="rId13" Type="http://schemas.openxmlformats.org/officeDocument/2006/relationships/hyperlink" Target="https://www.cisco.com/c/en/us/solutions/industries/government.html" TargetMode="External"/><Relationship Id="rId3" Type="http://schemas.openxmlformats.org/officeDocument/2006/relationships/hyperlink" Target="https://www.cisco.com/c/en/us/solutions/industries/financial-services.html" TargetMode="External"/><Relationship Id="rId7" Type="http://schemas.openxmlformats.org/officeDocument/2006/relationships/hyperlink" Target="https://www.cisco.com/c/en/us/solutions/industries/energy.html" TargetMode="External"/><Relationship Id="rId12" Type="http://schemas.openxmlformats.org/officeDocument/2006/relationships/hyperlink" Target="https://www.cisco.com/c/en/us/solutions/industries/education.html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s://www.cisco.com/c/en/us/solutions/industries.html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cisco.com/c/en/us/solutions/industries/sports-entertainment.html" TargetMode="External"/><Relationship Id="rId11" Type="http://schemas.openxmlformats.org/officeDocument/2006/relationships/hyperlink" Target="https://www.cisco.com/c/en/us/solutions/industries/smart-connected-communities.html" TargetMode="External"/><Relationship Id="rId5" Type="http://schemas.openxmlformats.org/officeDocument/2006/relationships/hyperlink" Target="https://www.cisco.com/c/en/us/solutions/industries/retail.html" TargetMode="External"/><Relationship Id="rId15" Type="http://schemas.openxmlformats.org/officeDocument/2006/relationships/hyperlink" Target="https://www.cisco.com/c/en/us/solutions/industries/transportation.html" TargetMode="External"/><Relationship Id="rId10" Type="http://schemas.openxmlformats.org/officeDocument/2006/relationships/hyperlink" Target="https://www.cisco.com/c/en/us/solutions/industries/energy/connected-oil-gas.html" TargetMode="External"/><Relationship Id="rId4" Type="http://schemas.openxmlformats.org/officeDocument/2006/relationships/hyperlink" Target="https://www.cisco.com/c/en/us/solutions/industries/financial-services/insurance.html" TargetMode="External"/><Relationship Id="rId9" Type="http://schemas.openxmlformats.org/officeDocument/2006/relationships/hyperlink" Target="https://www.cisco.com/c/en/us/solutions/industries/manufacturing.html" TargetMode="External"/><Relationship Id="rId14" Type="http://schemas.openxmlformats.org/officeDocument/2006/relationships/hyperlink" Target="https://www.cisco.com/c/en/us/solutions/industries/healthcar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Country: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Submitted by: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69496" y="4348762"/>
            <a:ext cx="7037805" cy="288131"/>
          </a:xfrm>
        </p:spPr>
        <p:txBody>
          <a:bodyPr/>
          <a:lstStyle/>
          <a:p>
            <a:r>
              <a:rPr lang="en-US" dirty="0"/>
              <a:t>Submission Date: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Cisco Partner Registration Application – Company Profile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821C3E-53BF-A64C-9A7B-41E754E89CC3}"/>
              </a:ext>
            </a:extLst>
          </p:cNvPr>
          <p:cNvSpPr txBox="1"/>
          <p:nvPr/>
        </p:nvSpPr>
        <p:spPr>
          <a:xfrm>
            <a:off x="7129220" y="228600"/>
            <a:ext cx="1208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E" dirty="0">
                <a:latin typeface="+mn-lt"/>
              </a:rPr>
              <a:t>Partner Logo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9DAD58B-DA5B-6849-949D-D483F8D2D0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KE" dirty="0"/>
              <a:t>Company Name</a:t>
            </a:r>
          </a:p>
        </p:txBody>
      </p:sp>
    </p:spTree>
    <p:extLst>
      <p:ext uri="{BB962C8B-B14F-4D97-AF65-F5344CB8AC3E}">
        <p14:creationId xmlns:p14="http://schemas.microsoft.com/office/powerpoint/2010/main" val="1941633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1E2906B-46DD-40C3-AB32-02653B8D52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504704"/>
              </p:ext>
            </p:extLst>
          </p:nvPr>
        </p:nvGraphicFramePr>
        <p:xfrm>
          <a:off x="474663" y="1347734"/>
          <a:ext cx="8162191" cy="3561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43441">
                  <a:extLst>
                    <a:ext uri="{9D8B030D-6E8A-4147-A177-3AD203B41FA5}">
                      <a16:colId xmlns:a16="http://schemas.microsoft.com/office/drawing/2014/main" val="3773404236"/>
                    </a:ext>
                  </a:extLst>
                </a:gridCol>
                <a:gridCol w="4018750">
                  <a:extLst>
                    <a:ext uri="{9D8B030D-6E8A-4147-A177-3AD203B41FA5}">
                      <a16:colId xmlns:a16="http://schemas.microsoft.com/office/drawing/2014/main" val="1022081931"/>
                    </a:ext>
                  </a:extLst>
                </a:gridCol>
              </a:tblGrid>
              <a:tr h="23517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Vertical </a:t>
                      </a:r>
                      <a:r>
                        <a:rPr lang="en-US" sz="1050" b="0" i="1" dirty="0"/>
                        <a:t>(links embedded*)</a:t>
                      </a:r>
                      <a:endParaRPr lang="en-US" sz="1100" b="0" i="1" dirty="0"/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Check Box: Indicate Area of interest / Focus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4418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Analytics and Automation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1068631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Artificial Intelligence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3650790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Cloud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5235967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Collaboration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10324393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Data Center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3693150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Intent-Based Networking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2717295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Internet of Things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2582250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Wireless and Mobility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27755654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Network Architecture: Cisco DNA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18057093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Security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14863214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Software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2945794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1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Software-Defined Networking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1079431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</a:rPr>
                        <a:t>Small Business Solutions</a:t>
                      </a: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1354791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</a:rPr>
                        <a:t>Service Provider</a:t>
                      </a: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3309091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</a:rPr>
                        <a:t>Customer Experience</a:t>
                      </a: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302536097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9E922DF-957D-4618-860D-6F0FCD485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34" y="162278"/>
            <a:ext cx="8345488" cy="731837"/>
          </a:xfrm>
        </p:spPr>
        <p:txBody>
          <a:bodyPr/>
          <a:lstStyle/>
          <a:p>
            <a:r>
              <a:rPr lang="en-US" dirty="0"/>
              <a:t>Areas of Interest by Technology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E3F05F-5760-47F9-834A-82777FBF6B98}"/>
              </a:ext>
            </a:extLst>
          </p:cNvPr>
          <p:cNvSpPr txBox="1"/>
          <p:nvPr/>
        </p:nvSpPr>
        <p:spPr>
          <a:xfrm>
            <a:off x="453134" y="894115"/>
            <a:ext cx="8280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E" sz="1200" dirty="0">
                <a:latin typeface="+mn-lt"/>
              </a:rPr>
              <a:t>More Information</a:t>
            </a:r>
            <a:r>
              <a:rPr lang="en-US" sz="1200" dirty="0">
                <a:latin typeface="+mn-lt"/>
              </a:rPr>
              <a:t> on Cisco Solutions by Technology</a:t>
            </a:r>
            <a:r>
              <a:rPr lang="en-KE" sz="1200" dirty="0">
                <a:latin typeface="+mn-lt"/>
              </a:rPr>
              <a:t>:</a:t>
            </a:r>
            <a:r>
              <a:rPr lang="en-US" sz="1200" dirty="0">
                <a:latin typeface="+mn-lt"/>
              </a:rPr>
              <a:t> </a:t>
            </a:r>
            <a:r>
              <a:rPr lang="en-GB" sz="1200" dirty="0">
                <a:solidFill>
                  <a:srgbClr val="C00000"/>
                </a:solidFill>
                <a:hlinkClick r:id="rId15"/>
              </a:rPr>
              <a:t>https://www.cisco.com/c/en/us/products/index.html</a:t>
            </a:r>
            <a:endParaRPr lang="en-KE" sz="1200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F38D51-0B69-9E4F-95B8-32129F51B98B}"/>
              </a:ext>
            </a:extLst>
          </p:cNvPr>
          <p:cNvSpPr txBox="1"/>
          <p:nvPr/>
        </p:nvSpPr>
        <p:spPr>
          <a:xfrm>
            <a:off x="474663" y="4909034"/>
            <a:ext cx="7918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E" sz="1000" i="1" dirty="0">
                <a:latin typeface="+mn-lt"/>
              </a:rPr>
              <a:t>*incase unable to access link, pls view in presentation mode</a:t>
            </a:r>
          </a:p>
        </p:txBody>
      </p:sp>
    </p:spTree>
    <p:extLst>
      <p:ext uri="{BB962C8B-B14F-4D97-AF65-F5344CB8AC3E}">
        <p14:creationId xmlns:p14="http://schemas.microsoft.com/office/powerpoint/2010/main" val="1286749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1E2906B-46DD-40C3-AB32-02653B8D52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0887393"/>
              </p:ext>
            </p:extLst>
          </p:nvPr>
        </p:nvGraphicFramePr>
        <p:xfrm>
          <a:off x="453134" y="1217102"/>
          <a:ext cx="8200708" cy="3554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1518">
                  <a:extLst>
                    <a:ext uri="{9D8B030D-6E8A-4147-A177-3AD203B41FA5}">
                      <a16:colId xmlns:a16="http://schemas.microsoft.com/office/drawing/2014/main" val="3773404236"/>
                    </a:ext>
                  </a:extLst>
                </a:gridCol>
                <a:gridCol w="3470440">
                  <a:extLst>
                    <a:ext uri="{9D8B030D-6E8A-4147-A177-3AD203B41FA5}">
                      <a16:colId xmlns:a16="http://schemas.microsoft.com/office/drawing/2014/main" val="3570187920"/>
                    </a:ext>
                  </a:extLst>
                </a:gridCol>
                <a:gridCol w="4018750">
                  <a:extLst>
                    <a:ext uri="{9D8B030D-6E8A-4147-A177-3AD203B41FA5}">
                      <a16:colId xmlns:a16="http://schemas.microsoft.com/office/drawing/2014/main" val="1022081931"/>
                    </a:ext>
                  </a:extLst>
                </a:gridCol>
              </a:tblGrid>
              <a:tr h="235177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1" dirty="0"/>
                        <a:t>Amount</a:t>
                      </a: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1" dirty="0"/>
                        <a:t>Cisco Product</a:t>
                      </a: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Serial Numbers</a:t>
                      </a: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4418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1068631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3650790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5235967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10324393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3693150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2717295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2582250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algn="ctr" defTabSz="685777" rtl="0" eaLnBrk="1" latinLnBrk="0" hangingPunct="1"/>
                      <a:endParaRPr lang="en-US" sz="11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27755654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1" dirty="0"/>
                        <a:t>Amount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1" dirty="0"/>
                        <a:t>Cisco Licenses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Licence Numbers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7093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14863214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2945794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1079431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1354791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3309091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 marL="6788" marR="6788" marT="6788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88" marR="6788" marT="6788" marB="0" anchor="b"/>
                </a:tc>
                <a:extLst>
                  <a:ext uri="{0D108BD9-81ED-4DB2-BD59-A6C34878D82A}">
                    <a16:rowId xmlns:a16="http://schemas.microsoft.com/office/drawing/2014/main" val="302536097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9E922DF-957D-4618-860D-6F0FCD485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34" y="162278"/>
            <a:ext cx="8345488" cy="731837"/>
          </a:xfrm>
        </p:spPr>
        <p:txBody>
          <a:bodyPr/>
          <a:lstStyle/>
          <a:p>
            <a:r>
              <a:rPr lang="en-US" dirty="0"/>
              <a:t>Current Cisco Products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E3F05F-5760-47F9-834A-82777FBF6B98}"/>
              </a:ext>
            </a:extLst>
          </p:cNvPr>
          <p:cNvSpPr txBox="1"/>
          <p:nvPr/>
        </p:nvSpPr>
        <p:spPr>
          <a:xfrm>
            <a:off x="453134" y="894115"/>
            <a:ext cx="8280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Please list all Cisco Products and Licences including serial numbers you currently have on stock.</a:t>
            </a:r>
            <a:endParaRPr lang="en-KE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532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1E2906B-46DD-40C3-AB32-02653B8D52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7627221"/>
              </p:ext>
            </p:extLst>
          </p:nvPr>
        </p:nvGraphicFramePr>
        <p:xfrm>
          <a:off x="474663" y="1201738"/>
          <a:ext cx="8308591" cy="2900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6102">
                  <a:extLst>
                    <a:ext uri="{9D8B030D-6E8A-4147-A177-3AD203B41FA5}">
                      <a16:colId xmlns:a16="http://schemas.microsoft.com/office/drawing/2014/main" val="3773404236"/>
                    </a:ext>
                  </a:extLst>
                </a:gridCol>
                <a:gridCol w="1664163">
                  <a:extLst>
                    <a:ext uri="{9D8B030D-6E8A-4147-A177-3AD203B41FA5}">
                      <a16:colId xmlns:a16="http://schemas.microsoft.com/office/drawing/2014/main" val="1022081931"/>
                    </a:ext>
                  </a:extLst>
                </a:gridCol>
                <a:gridCol w="3328326">
                  <a:extLst>
                    <a:ext uri="{9D8B030D-6E8A-4147-A177-3AD203B41FA5}">
                      <a16:colId xmlns:a16="http://schemas.microsoft.com/office/drawing/2014/main" val="3159273113"/>
                    </a:ext>
                  </a:extLst>
                </a:gridCol>
              </a:tblGrid>
              <a:tr h="258228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Channels – Go To Market</a:t>
                      </a: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Check Box</a:t>
                      </a: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Notes</a:t>
                      </a: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441883"/>
                  </a:ext>
                </a:extLst>
              </a:tr>
              <a:tr h="2146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Online*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endParaRPr lang="en-US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*please provide URL’s of where you sell online.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631884"/>
                  </a:ext>
                </a:extLst>
              </a:tr>
              <a:tr h="30945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Direct Sales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985233"/>
                  </a:ext>
                </a:extLst>
              </a:tr>
              <a:tr h="299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Partnership / Alternate Sales Channels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997301"/>
                  </a:ext>
                </a:extLst>
              </a:tr>
              <a:tr h="25613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Retail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867155"/>
                  </a:ext>
                </a:extLst>
              </a:tr>
              <a:tr h="262305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Wingdings" pitchFamily="2" charset="2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279292"/>
                  </a:ext>
                </a:extLst>
              </a:tr>
              <a:tr h="28431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None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iscoSansTT ExtraLight"/>
                          <a:ea typeface="+mn-ea"/>
                          <a:cs typeface="+mn-cs"/>
                        </a:rPr>
                        <a:t>More Details: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Wingdings" pitchFamily="2" charset="2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883987"/>
                  </a:ext>
                </a:extLst>
              </a:tr>
              <a:tr h="1869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328435"/>
                  </a:ext>
                </a:extLst>
              </a:tr>
              <a:tr h="1203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9274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9E922DF-957D-4618-860D-6F0FCD485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E" dirty="0"/>
              <a:t>Channels &amp; Customer Relationships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45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1E2906B-46DD-40C3-AB32-02653B8D52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9024086"/>
              </p:ext>
            </p:extLst>
          </p:nvPr>
        </p:nvGraphicFramePr>
        <p:xfrm>
          <a:off x="474662" y="1201738"/>
          <a:ext cx="8208295" cy="29304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2434">
                  <a:extLst>
                    <a:ext uri="{9D8B030D-6E8A-4147-A177-3AD203B41FA5}">
                      <a16:colId xmlns:a16="http://schemas.microsoft.com/office/drawing/2014/main" val="3773404236"/>
                    </a:ext>
                  </a:extLst>
                </a:gridCol>
                <a:gridCol w="1536807">
                  <a:extLst>
                    <a:ext uri="{9D8B030D-6E8A-4147-A177-3AD203B41FA5}">
                      <a16:colId xmlns:a16="http://schemas.microsoft.com/office/drawing/2014/main" val="1022081931"/>
                    </a:ext>
                  </a:extLst>
                </a:gridCol>
                <a:gridCol w="1444598">
                  <a:extLst>
                    <a:ext uri="{9D8B030D-6E8A-4147-A177-3AD203B41FA5}">
                      <a16:colId xmlns:a16="http://schemas.microsoft.com/office/drawing/2014/main" val="3197480326"/>
                    </a:ext>
                  </a:extLst>
                </a:gridCol>
                <a:gridCol w="1513754">
                  <a:extLst>
                    <a:ext uri="{9D8B030D-6E8A-4147-A177-3AD203B41FA5}">
                      <a16:colId xmlns:a16="http://schemas.microsoft.com/office/drawing/2014/main" val="22356723"/>
                    </a:ext>
                  </a:extLst>
                </a:gridCol>
                <a:gridCol w="1490702">
                  <a:extLst>
                    <a:ext uri="{9D8B030D-6E8A-4147-A177-3AD203B41FA5}">
                      <a16:colId xmlns:a16="http://schemas.microsoft.com/office/drawing/2014/main" val="939562922"/>
                    </a:ext>
                  </a:extLst>
                </a:gridCol>
              </a:tblGrid>
              <a:tr h="465697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Prospective Project / Account / Solution </a:t>
                      </a:r>
                    </a:p>
                  </a:txBody>
                  <a:tcPr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Value (USD)</a:t>
                      </a:r>
                    </a:p>
                  </a:txBody>
                  <a:tcPr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441883"/>
                  </a:ext>
                </a:extLst>
              </a:tr>
              <a:tr h="306261">
                <a:tc vMerge="1">
                  <a:txBody>
                    <a:bodyPr/>
                    <a:lstStyle/>
                    <a:p>
                      <a:pPr algn="l" rtl="0" fontAlgn="ctr"/>
                      <a:endParaRPr lang="en-GB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Q1</a:t>
                      </a:r>
                    </a:p>
                  </a:txBody>
                  <a:tcPr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Q2</a:t>
                      </a:r>
                    </a:p>
                  </a:txBody>
                  <a:tcPr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Q3</a:t>
                      </a:r>
                    </a:p>
                  </a:txBody>
                  <a:tcPr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Q4</a:t>
                      </a:r>
                    </a:p>
                  </a:txBody>
                  <a:tcPr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631884"/>
                  </a:ext>
                </a:extLst>
              </a:tr>
              <a:tr h="309932">
                <a:tc>
                  <a:txBody>
                    <a:bodyPr/>
                    <a:lstStyle/>
                    <a:p>
                      <a:pPr algn="l" rtl="0" fontAlgn="ctr"/>
                      <a:endParaRPr lang="en-GB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985233"/>
                  </a:ext>
                </a:extLst>
              </a:tr>
              <a:tr h="309932">
                <a:tc>
                  <a:txBody>
                    <a:bodyPr/>
                    <a:lstStyle/>
                    <a:p>
                      <a:pPr algn="l" rtl="0" fontAlgn="ctr"/>
                      <a:endParaRPr lang="en-GB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291018"/>
                  </a:ext>
                </a:extLst>
              </a:tr>
              <a:tr h="309932">
                <a:tc>
                  <a:txBody>
                    <a:bodyPr/>
                    <a:lstStyle/>
                    <a:p>
                      <a:pPr algn="l" rtl="0" fontAlgn="ctr"/>
                      <a:endParaRPr lang="en-GB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957007"/>
                  </a:ext>
                </a:extLst>
              </a:tr>
              <a:tr h="306261">
                <a:tc>
                  <a:txBody>
                    <a:bodyPr/>
                    <a:lstStyle/>
                    <a:p>
                      <a:pPr algn="l" rtl="0" fontAlgn="ctr"/>
                      <a:endParaRPr lang="en-GB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867155"/>
                  </a:ext>
                </a:extLst>
              </a:tr>
              <a:tr h="306261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Wingdings" pitchFamily="2" charset="2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279292"/>
                  </a:ext>
                </a:extLst>
              </a:tr>
              <a:tr h="309932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Wingdings" pitchFamily="2" charset="2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883987"/>
                  </a:ext>
                </a:extLst>
              </a:tr>
              <a:tr h="306261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32843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9E922DF-957D-4618-860D-6F0FCD485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Business Opportunities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29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8262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1E2906B-46DD-40C3-AB32-02653B8D52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294076"/>
              </p:ext>
            </p:extLst>
          </p:nvPr>
        </p:nvGraphicFramePr>
        <p:xfrm>
          <a:off x="502854" y="1192898"/>
          <a:ext cx="828040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52093">
                  <a:extLst>
                    <a:ext uri="{9D8B030D-6E8A-4147-A177-3AD203B41FA5}">
                      <a16:colId xmlns:a16="http://schemas.microsoft.com/office/drawing/2014/main" val="3773404236"/>
                    </a:ext>
                  </a:extLst>
                </a:gridCol>
                <a:gridCol w="5028307">
                  <a:extLst>
                    <a:ext uri="{9D8B030D-6E8A-4147-A177-3AD203B41FA5}">
                      <a16:colId xmlns:a16="http://schemas.microsoft.com/office/drawing/2014/main" val="1022081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Company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441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Company Physical Legal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631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Type Of Business Ownership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867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Directors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256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VAT Registration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087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Website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883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Corporate Email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328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Company Phone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105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Preferred Distributor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411839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9E922DF-957D-4618-860D-6F0FCD485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766" y="247123"/>
            <a:ext cx="8345488" cy="731837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Company Business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56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E922DF-957D-4618-860D-6F0FCD485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746" y="89289"/>
            <a:ext cx="8345488" cy="731837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Company Overview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E2CE3A1-CB42-4D5B-BC71-7228789F63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63273"/>
              </p:ext>
            </p:extLst>
          </p:nvPr>
        </p:nvGraphicFramePr>
        <p:xfrm>
          <a:off x="360746" y="739653"/>
          <a:ext cx="8641146" cy="3993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52697">
                  <a:extLst>
                    <a:ext uri="{9D8B030D-6E8A-4147-A177-3AD203B41FA5}">
                      <a16:colId xmlns:a16="http://schemas.microsoft.com/office/drawing/2014/main" val="3773404236"/>
                    </a:ext>
                  </a:extLst>
                </a:gridCol>
                <a:gridCol w="4388449">
                  <a:extLst>
                    <a:ext uri="{9D8B030D-6E8A-4147-A177-3AD203B41FA5}">
                      <a16:colId xmlns:a16="http://schemas.microsoft.com/office/drawing/2014/main" val="1022081931"/>
                    </a:ext>
                  </a:extLst>
                </a:gridCol>
              </a:tblGrid>
              <a:tr h="347574">
                <a:tc>
                  <a:txBody>
                    <a:bodyPr/>
                    <a:lstStyle/>
                    <a:p>
                      <a:r>
                        <a:rPr lang="en-US" dirty="0"/>
                        <a:t>Date Established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441883"/>
                  </a:ext>
                </a:extLst>
              </a:tr>
              <a:tr h="347574">
                <a:tc>
                  <a:txBody>
                    <a:bodyPr/>
                    <a:lstStyle/>
                    <a:p>
                      <a:r>
                        <a:rPr lang="en-US" dirty="0"/>
                        <a:t>Privately Held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631884"/>
                  </a:ext>
                </a:extLst>
              </a:tr>
              <a:tr h="347574">
                <a:tc>
                  <a:txBody>
                    <a:bodyPr/>
                    <a:lstStyle/>
                    <a:p>
                      <a:r>
                        <a:rPr lang="en-US" dirty="0"/>
                        <a:t>Number of Employees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997301"/>
                  </a:ext>
                </a:extLst>
              </a:tr>
              <a:tr h="347574">
                <a:tc>
                  <a:txBody>
                    <a:bodyPr/>
                    <a:lstStyle/>
                    <a:p>
                      <a:r>
                        <a:rPr lang="en-US" dirty="0"/>
                        <a:t>Number of Sales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867155"/>
                  </a:ext>
                </a:extLst>
              </a:tr>
              <a:tr h="347574">
                <a:tc>
                  <a:txBody>
                    <a:bodyPr/>
                    <a:lstStyle/>
                    <a:p>
                      <a:r>
                        <a:rPr lang="en-US" dirty="0"/>
                        <a:t>Number of Engineering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279292"/>
                  </a:ext>
                </a:extLst>
              </a:tr>
              <a:tr h="347574">
                <a:tc>
                  <a:txBody>
                    <a:bodyPr/>
                    <a:lstStyle/>
                    <a:p>
                      <a:r>
                        <a:rPr lang="en-US" dirty="0"/>
                        <a:t>Number of Marketing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883987"/>
                  </a:ext>
                </a:extLst>
              </a:tr>
              <a:tr h="347574">
                <a:tc>
                  <a:txBody>
                    <a:bodyPr/>
                    <a:lstStyle/>
                    <a:p>
                      <a:r>
                        <a:rPr lang="en-US" dirty="0"/>
                        <a:t>Annual Company 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328435"/>
                  </a:ext>
                </a:extLst>
              </a:tr>
              <a:tr h="347574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Branches / Country Coverage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1842705"/>
                  </a:ext>
                </a:extLst>
              </a:tr>
              <a:tr h="347574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Prior Cisco Business (if any)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781757"/>
                  </a:ext>
                </a:extLst>
              </a:tr>
              <a:tr h="347574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Owner and/or shareholders of the company (if any)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21798"/>
                  </a:ext>
                </a:extLst>
              </a:tr>
              <a:tr h="347574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Address where Cisco products should be shipped to </a:t>
                      </a:r>
                      <a:r>
                        <a:rPr lang="en-US" dirty="0"/>
                        <a:t>(name &amp; address)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5722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37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5C83429-0C3E-614F-A05D-61CAD6182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E" dirty="0"/>
              <a:t>Key Contacts: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A030DD2F-5D41-574F-9F6B-2BC54E1D13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9590246"/>
              </p:ext>
            </p:extLst>
          </p:nvPr>
        </p:nvGraphicFramePr>
        <p:xfrm>
          <a:off x="417704" y="1485517"/>
          <a:ext cx="8308591" cy="1259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4737">
                  <a:extLst>
                    <a:ext uri="{9D8B030D-6E8A-4147-A177-3AD203B41FA5}">
                      <a16:colId xmlns:a16="http://schemas.microsoft.com/office/drawing/2014/main" val="3773404236"/>
                    </a:ext>
                  </a:extLst>
                </a:gridCol>
                <a:gridCol w="2284618">
                  <a:extLst>
                    <a:ext uri="{9D8B030D-6E8A-4147-A177-3AD203B41FA5}">
                      <a16:colId xmlns:a16="http://schemas.microsoft.com/office/drawing/2014/main" val="1022081931"/>
                    </a:ext>
                  </a:extLst>
                </a:gridCol>
                <a:gridCol w="2284618">
                  <a:extLst>
                    <a:ext uri="{9D8B030D-6E8A-4147-A177-3AD203B41FA5}">
                      <a16:colId xmlns:a16="http://schemas.microsoft.com/office/drawing/2014/main" val="3684138687"/>
                    </a:ext>
                  </a:extLst>
                </a:gridCol>
                <a:gridCol w="2284618">
                  <a:extLst>
                    <a:ext uri="{9D8B030D-6E8A-4147-A177-3AD203B41FA5}">
                      <a16:colId xmlns:a16="http://schemas.microsoft.com/office/drawing/2014/main" val="17032982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Designation</a:t>
                      </a:r>
                    </a:p>
                  </a:txBody>
                  <a:tcPr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Email</a:t>
                      </a:r>
                    </a:p>
                  </a:txBody>
                  <a:tcPr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Tel. Contact</a:t>
                      </a:r>
                    </a:p>
                  </a:txBody>
                  <a:tcPr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441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CEO / MD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631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Cisco Business Unit 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997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520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39A2B7-620D-40F5-A787-302DB02F4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>
                <a:ea typeface="+mn-ea"/>
                <a:cs typeface="+mn-cs"/>
              </a:rPr>
              <a:t>*a diagram depicting parents, subsidiaries and affiliates along with ownership percentages and country of organization.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2C3453-5FFE-4064-ACD1-1C848085C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Company Structure*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9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19D830B3-FE95-4D41-8951-456471316B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Partnership with Cisco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C7E4CE-20C1-6041-835A-912F9DA24FAB}"/>
              </a:ext>
            </a:extLst>
          </p:cNvPr>
          <p:cNvGrpSpPr/>
          <p:nvPr/>
        </p:nvGrpSpPr>
        <p:grpSpPr>
          <a:xfrm>
            <a:off x="628657" y="1333267"/>
            <a:ext cx="7963706" cy="3322924"/>
            <a:chOff x="139186" y="1479263"/>
            <a:chExt cx="7963706" cy="332292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553892B-B47A-034B-81C6-75E695986D6A}"/>
                </a:ext>
              </a:extLst>
            </p:cNvPr>
            <p:cNvSpPr/>
            <p:nvPr/>
          </p:nvSpPr>
          <p:spPr>
            <a:xfrm>
              <a:off x="139186" y="1479263"/>
              <a:ext cx="3891638" cy="1569660"/>
            </a:xfrm>
            <a:prstGeom prst="rect">
              <a:avLst/>
            </a:prstGeom>
            <a:ln w="28575" cmpd="sng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400" dirty="0"/>
                <a:t>Value to Cisco: </a:t>
              </a:r>
            </a:p>
            <a:p>
              <a:endParaRPr lang="en-GB" sz="1400" dirty="0"/>
            </a:p>
            <a:p>
              <a:r>
                <a:rPr lang="en-GB" sz="1400" dirty="0"/>
                <a:t> </a:t>
              </a:r>
              <a:br>
                <a:rPr lang="en-GB" dirty="0"/>
              </a:br>
              <a:endParaRPr lang="en-GB" dirty="0"/>
            </a:p>
            <a:p>
              <a:endParaRPr lang="en-GB" dirty="0"/>
            </a:p>
            <a:p>
              <a:endParaRPr lang="en-KE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028DE5D-7CE8-DE44-AF4E-C740B858B8EB}"/>
                </a:ext>
              </a:extLst>
            </p:cNvPr>
            <p:cNvSpPr/>
            <p:nvPr/>
          </p:nvSpPr>
          <p:spPr>
            <a:xfrm>
              <a:off x="4211254" y="1485507"/>
              <a:ext cx="3891638" cy="1569660"/>
            </a:xfrm>
            <a:prstGeom prst="rect">
              <a:avLst/>
            </a:prstGeom>
            <a:ln w="28575" cmpd="sng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400" dirty="0"/>
                <a:t>Market Opportunity:</a:t>
              </a:r>
            </a:p>
            <a:p>
              <a:endParaRPr lang="en-GB" sz="1400" dirty="0"/>
            </a:p>
            <a:p>
              <a:r>
                <a:rPr lang="en-GB" sz="1400" dirty="0"/>
                <a:t> </a:t>
              </a:r>
              <a:br>
                <a:rPr lang="en-GB" dirty="0"/>
              </a:br>
              <a:endParaRPr lang="en-GB" dirty="0"/>
            </a:p>
            <a:p>
              <a:endParaRPr lang="en-GB" dirty="0"/>
            </a:p>
            <a:p>
              <a:endParaRPr lang="en-KE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705AA7B-9034-0345-8D35-5094BB5E0F0F}"/>
                </a:ext>
              </a:extLst>
            </p:cNvPr>
            <p:cNvSpPr/>
            <p:nvPr/>
          </p:nvSpPr>
          <p:spPr>
            <a:xfrm>
              <a:off x="139186" y="3232527"/>
              <a:ext cx="3891638" cy="1569660"/>
            </a:xfrm>
            <a:prstGeom prst="rect">
              <a:avLst/>
            </a:prstGeom>
            <a:ln w="28575" cmpd="sng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400" dirty="0"/>
                <a:t>Partnership long Term Goal: </a:t>
              </a:r>
            </a:p>
            <a:p>
              <a:endParaRPr lang="en-GB" sz="1400" dirty="0"/>
            </a:p>
            <a:p>
              <a:r>
                <a:rPr lang="en-GB" sz="1400" dirty="0"/>
                <a:t> </a:t>
              </a:r>
              <a:br>
                <a:rPr lang="en-GB" dirty="0"/>
              </a:br>
              <a:endParaRPr lang="en-GB" dirty="0"/>
            </a:p>
            <a:p>
              <a:endParaRPr lang="en-GB" dirty="0"/>
            </a:p>
            <a:p>
              <a:endParaRPr lang="en-KE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CF650B2-6A33-5043-9059-2991D3EC30CE}"/>
                </a:ext>
              </a:extLst>
            </p:cNvPr>
            <p:cNvSpPr/>
            <p:nvPr/>
          </p:nvSpPr>
          <p:spPr>
            <a:xfrm>
              <a:off x="4211254" y="3232527"/>
              <a:ext cx="3891638" cy="1569660"/>
            </a:xfrm>
            <a:prstGeom prst="rect">
              <a:avLst/>
            </a:prstGeom>
            <a:ln w="28575" cmpd="sng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400" dirty="0"/>
                <a:t>Strategic Stakeholders &amp; KPI:</a:t>
              </a:r>
            </a:p>
            <a:p>
              <a:endParaRPr lang="en-GB" sz="1400" dirty="0"/>
            </a:p>
            <a:p>
              <a:r>
                <a:rPr lang="en-GB" sz="1400" dirty="0"/>
                <a:t> </a:t>
              </a:r>
              <a:br>
                <a:rPr lang="en-GB" dirty="0"/>
              </a:br>
              <a:endParaRPr lang="en-GB" dirty="0"/>
            </a:p>
            <a:p>
              <a:endParaRPr lang="en-GB" dirty="0"/>
            </a:p>
            <a:p>
              <a:endParaRPr lang="en-KE" dirty="0"/>
            </a:p>
          </p:txBody>
        </p:sp>
      </p:grpSp>
    </p:spTree>
    <p:extLst>
      <p:ext uri="{BB962C8B-B14F-4D97-AF65-F5344CB8AC3E}">
        <p14:creationId xmlns:p14="http://schemas.microsoft.com/office/powerpoint/2010/main" val="4161644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1E2906B-46DD-40C3-AB32-02653B8D52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1847513"/>
              </p:ext>
            </p:extLst>
          </p:nvPr>
        </p:nvGraphicFramePr>
        <p:xfrm>
          <a:off x="474663" y="1201738"/>
          <a:ext cx="82804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97337">
                  <a:extLst>
                    <a:ext uri="{9D8B030D-6E8A-4147-A177-3AD203B41FA5}">
                      <a16:colId xmlns:a16="http://schemas.microsoft.com/office/drawing/2014/main" val="3773404236"/>
                    </a:ext>
                  </a:extLst>
                </a:gridCol>
                <a:gridCol w="4183063">
                  <a:extLst>
                    <a:ext uri="{9D8B030D-6E8A-4147-A177-3AD203B41FA5}">
                      <a16:colId xmlns:a16="http://schemas.microsoft.com/office/drawing/2014/main" val="1022081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Vendor</a:t>
                      </a: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Partnership Level</a:t>
                      </a: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441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631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997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867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279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883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328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184270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9E922DF-957D-4618-860D-6F0FCD485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</a:t>
            </a:r>
            <a:r>
              <a:rPr lang="en-KE" dirty="0"/>
              <a:t>Vendor / EcoSystem Partnerships &amp;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34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1E2906B-46DD-40C3-AB32-02653B8D52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5955291"/>
              </p:ext>
            </p:extLst>
          </p:nvPr>
        </p:nvGraphicFramePr>
        <p:xfrm>
          <a:off x="474663" y="1201738"/>
          <a:ext cx="828040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28073">
                  <a:extLst>
                    <a:ext uri="{9D8B030D-6E8A-4147-A177-3AD203B41FA5}">
                      <a16:colId xmlns:a16="http://schemas.microsoft.com/office/drawing/2014/main" val="3773404236"/>
                    </a:ext>
                  </a:extLst>
                </a:gridCol>
                <a:gridCol w="4152327">
                  <a:extLst>
                    <a:ext uri="{9D8B030D-6E8A-4147-A177-3AD203B41FA5}">
                      <a16:colId xmlns:a16="http://schemas.microsoft.com/office/drawing/2014/main" val="1022081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Market Segmentation</a:t>
                      </a: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Number of Customers</a:t>
                      </a: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441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None/>
                      </a:pPr>
                      <a:r>
                        <a:rPr lang="en-GB" sz="1200" u="none" strike="noStrike" dirty="0">
                          <a:effectLst/>
                        </a:rPr>
                        <a:t>Global / Multinationals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Wingdings" pitchFamily="2" charset="2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631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None/>
                      </a:pPr>
                      <a:r>
                        <a:rPr lang="en-GB" sz="1200" u="none" strike="noStrike" dirty="0">
                          <a:effectLst/>
                        </a:rPr>
                        <a:t>Public Sector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Wingdings" pitchFamily="2" charset="2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997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None/>
                      </a:pPr>
                      <a:r>
                        <a:rPr lang="en-GB" sz="1200" u="none" strike="noStrike" dirty="0">
                          <a:effectLst/>
                        </a:rPr>
                        <a:t>Service Provider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Wingdings" pitchFamily="2" charset="2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867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None/>
                      </a:pPr>
                      <a:r>
                        <a:rPr lang="en-GB" sz="1200" u="none" strike="noStrike" dirty="0">
                          <a:effectLst/>
                        </a:rPr>
                        <a:t>Enterprise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Wingdings" pitchFamily="2" charset="2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279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None/>
                      </a:pPr>
                      <a:r>
                        <a:rPr lang="en-GB" sz="1200" u="none" strike="noStrike" dirty="0">
                          <a:effectLst/>
                        </a:rPr>
                        <a:t>Commercial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Wingdings" pitchFamily="2" charset="2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883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200"/>
                        <a:buFont typeface="Wingdings" pitchFamily="2" charset="2"/>
                        <a:buNone/>
                      </a:pPr>
                      <a:r>
                        <a:rPr lang="en-GB" sz="1200" u="none" strike="noStrike" dirty="0">
                          <a:effectLst/>
                        </a:rPr>
                        <a:t>Small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Wingdings" pitchFamily="2" charset="2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32843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9E922DF-957D-4618-860D-6F0FCD485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Segments and Customer base</a:t>
            </a:r>
          </a:p>
        </p:txBody>
      </p:sp>
    </p:spTree>
    <p:extLst>
      <p:ext uri="{BB962C8B-B14F-4D97-AF65-F5344CB8AC3E}">
        <p14:creationId xmlns:p14="http://schemas.microsoft.com/office/powerpoint/2010/main" val="133196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1E2906B-46DD-40C3-AB32-02653B8D52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6477791"/>
              </p:ext>
            </p:extLst>
          </p:nvPr>
        </p:nvGraphicFramePr>
        <p:xfrm>
          <a:off x="474663" y="1393838"/>
          <a:ext cx="8139139" cy="336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43441">
                  <a:extLst>
                    <a:ext uri="{9D8B030D-6E8A-4147-A177-3AD203B41FA5}">
                      <a16:colId xmlns:a16="http://schemas.microsoft.com/office/drawing/2014/main" val="3773404236"/>
                    </a:ext>
                  </a:extLst>
                </a:gridCol>
                <a:gridCol w="3995698">
                  <a:extLst>
                    <a:ext uri="{9D8B030D-6E8A-4147-A177-3AD203B41FA5}">
                      <a16:colId xmlns:a16="http://schemas.microsoft.com/office/drawing/2014/main" val="1022081931"/>
                    </a:ext>
                  </a:extLst>
                </a:gridCol>
              </a:tblGrid>
              <a:tr h="23517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Vertical </a:t>
                      </a:r>
                      <a:r>
                        <a:rPr lang="en-US" sz="1050" b="0" i="1" dirty="0"/>
                        <a:t>(links embedded*)</a:t>
                      </a:r>
                      <a:endParaRPr lang="en-US" sz="1100" b="0" i="1" dirty="0"/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Check Box: Indicate Area of interest / Offering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4418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cs typeface="CiscoSansTT" panose="020B0503020201020303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Financial services</a:t>
                      </a:r>
                      <a:endParaRPr lang="en-GB" sz="1100" b="0" i="0" u="sng" strike="noStrike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631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Insurance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150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Retail</a:t>
                      </a:r>
                      <a:endParaRPr lang="en-GB" sz="1100" b="0" i="0" u="sng" strike="noStrike" kern="120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295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Sports and Entertainment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250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Energy</a:t>
                      </a:r>
                      <a:r>
                        <a:rPr lang="en-GB" sz="1100" b="0" i="0" u="none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</a:rPr>
                        <a:t> and </a:t>
                      </a: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Utilities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5654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Manufacturing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7093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Oil and Gas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3214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Cities and Communities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794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Education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9431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Government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791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1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Healthcare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091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sng" strike="noStrike" kern="1200" dirty="0">
                          <a:solidFill>
                            <a:srgbClr val="049FD9"/>
                          </a:solidFill>
                          <a:effectLst/>
                          <a:latin typeface="CiscoSansTT" panose="020B0503020201020303" pitchFamily="34" charset="0"/>
                          <a:ea typeface="+mn-ea"/>
                          <a:cs typeface="CiscoSansTT" panose="020B0503020201020303" pitchFamily="34" charset="0"/>
                          <a:hlinkClick r:id="rId1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Transportation</a:t>
                      </a:r>
                      <a:endParaRPr lang="en-GB" sz="1100" b="0" i="0" u="sng" strike="noStrike" kern="1200" dirty="0">
                        <a:solidFill>
                          <a:srgbClr val="049FD9"/>
                        </a:solidFill>
                        <a:effectLst/>
                        <a:latin typeface="CiscoSansTT" panose="020B0503020201020303" pitchFamily="34" charset="0"/>
                        <a:ea typeface="+mn-ea"/>
                        <a:cs typeface="CiscoSansTT" panose="020B05030202010203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536097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9E922DF-957D-4618-860D-6F0FCD485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Areas of Interest - Solutions by Vertical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E3F05F-5760-47F9-834A-82777FBF6B98}"/>
              </a:ext>
            </a:extLst>
          </p:cNvPr>
          <p:cNvSpPr txBox="1"/>
          <p:nvPr/>
        </p:nvSpPr>
        <p:spPr>
          <a:xfrm>
            <a:off x="437766" y="982425"/>
            <a:ext cx="8280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E" sz="1200" dirty="0">
                <a:latin typeface="+mn-lt"/>
              </a:rPr>
              <a:t>More Information</a:t>
            </a:r>
            <a:r>
              <a:rPr lang="en-US" sz="1200" dirty="0">
                <a:latin typeface="+mn-lt"/>
              </a:rPr>
              <a:t> on Cisco Solutions by Industry</a:t>
            </a:r>
            <a:r>
              <a:rPr lang="en-KE" sz="1200" dirty="0">
                <a:latin typeface="+mn-lt"/>
              </a:rPr>
              <a:t>:</a:t>
            </a:r>
            <a:r>
              <a:rPr lang="en-US" sz="1200" dirty="0">
                <a:latin typeface="+mn-lt"/>
              </a:rPr>
              <a:t> </a:t>
            </a:r>
            <a:r>
              <a:rPr lang="en-GB" sz="1200" dirty="0">
                <a:latin typeface="+mn-lt"/>
                <a:hlinkClick r:id="rId16"/>
              </a:rPr>
              <a:t>https://www.cisco.com/c/en/us/solutions/industries.html</a:t>
            </a:r>
            <a:endParaRPr lang="en-KE" sz="1200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215F36-453D-0C43-B9E4-3AD38C23617E}"/>
              </a:ext>
            </a:extLst>
          </p:cNvPr>
          <p:cNvSpPr txBox="1"/>
          <p:nvPr/>
        </p:nvSpPr>
        <p:spPr>
          <a:xfrm>
            <a:off x="474663" y="4883573"/>
            <a:ext cx="7918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E" sz="1000" i="1" dirty="0">
                <a:latin typeface="+mn-lt"/>
              </a:rPr>
              <a:t>*incase unable to access link, pls view in presentation mode</a:t>
            </a:r>
          </a:p>
        </p:txBody>
      </p:sp>
    </p:spTree>
    <p:extLst>
      <p:ext uri="{BB962C8B-B14F-4D97-AF65-F5344CB8AC3E}">
        <p14:creationId xmlns:p14="http://schemas.microsoft.com/office/powerpoint/2010/main" val="127180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11.0&quot;&gt;&lt;object type=&quot;1&quot; unique_id=&quot;10001&quot;&gt;&lt;object type=&quot;2&quot; unique_id=&quot;10002&quot;&gt;&lt;object type=&quot;3&quot; unique_id=&quot;184153&quot;&gt;&lt;property id=&quot;20148&quot; value=&quot;5&quot;/&gt;&lt;property id=&quot;20300&quot; value=&quot;Slide 6 - &amp;quot;Use this slide for transitions&amp;quot;&quot;/&gt;&lt;property id=&quot;20307&quot; value=&quot;257&quot;/&gt;&lt;/object&gt;&lt;object type=&quot;3&quot; unique_id=&quot;184154&quot;&gt;&lt;property id=&quot;20148&quot; value=&quot;5&quot;/&gt;&lt;property id=&quot;20300&quot; value=&quot;Slide 25 - &amp;quot;Color palette&amp;quot;&quot;/&gt;&lt;property id=&quot;20307&quot; value=&quot;258&quot;/&gt;&lt;/object&gt;&lt;object type=&quot;3&quot; unique_id=&quot;184155&quot;&gt;&lt;property id=&quot;20148&quot; value=&quot;5&quot;/&gt;&lt;property id=&quot;20300&quot; value=&quot;Slide 13 - &amp;quot;Two-column layout&amp;quot;&quot;/&gt;&lt;property id=&quot;20307&quot; value=&quot;259&quot;/&gt;&lt;/object&gt;&lt;object type=&quot;3&quot; unique_id=&quot;184156&quot;&gt;&lt;property id=&quot;20148&quot; value=&quot;5&quot;/&gt;&lt;property id=&quot;20300&quot; value=&quot;Slide 19 - &amp;quot;This is a sample headline&amp;quot;&quot;/&gt;&lt;property id=&quot;20307&quot; value=&quot;260&quot;/&gt;&lt;/object&gt;&lt;object type=&quot;3&quot; unique_id=&quot;184157&quot;&gt;&lt;property id=&quot;20148&quot; value=&quot;5&quot;/&gt;&lt;property id=&quot;20300&quot; value=&quot;Slide 20 - &amp;quot;Slide title&amp;quot;&quot;/&gt;&lt;property id=&quot;20307&quot; value=&quot;261&quot;/&gt;&lt;/object&gt;&lt;object type=&quot;3&quot; unique_id=&quot;184158&quot;&gt;&lt;property id=&quot;20148&quot; value=&quot;5&quot;/&gt;&lt;property id=&quot;20300&quot; value=&quot;Slide 10 - &amp;quot;This is a sample headline&amp;quot;&quot;/&gt;&lt;property id=&quot;20307&quot; value=&quot;262&quot;/&gt;&lt;/object&gt;&lt;object type=&quot;3&quot; unique_id=&quot;184159&quot;&gt;&lt;property id=&quot;20148&quot; value=&quot;5&quot;/&gt;&lt;property id=&quot;20300&quot; value=&quot;Slide 11 - &amp;quot;This is a sample headline&amp;quot;&quot;/&gt;&lt;property id=&quot;20307&quot; value=&quot;263&quot;/&gt;&lt;/object&gt;&lt;object type=&quot;3&quot; unique_id=&quot;184160&quot;&gt;&lt;property id=&quot;20148&quot; value=&quot;5&quot;/&gt;&lt;property id=&quot;20300&quot; value=&quot;Slide 12 - &amp;quot;This is a sample headline&amp;quot;&quot;/&gt;&lt;property id=&quot;20307&quot; value=&quot;264&quot;/&gt;&lt;/object&gt;&lt;object type=&quot;3&quot; unique_id=&quot;184161&quot;&gt;&lt;property id=&quot;20148&quot; value=&quot;5&quot;/&gt;&lt;property id=&quot;20300&quot; value=&quot;Slide 14 - &amp;quot;This is a sample headline&amp;quot;&quot;/&gt;&lt;property id=&quot;20307&quot; value=&quot;265&quot;/&gt;&lt;/object&gt;&lt;object type=&quot;3&quot; unique_id=&quot;184162&quot;&gt;&lt;property id=&quot;20148&quot; value=&quot;5&quot;/&gt;&lt;property id=&quot;20300&quot; value=&quot;Slide 15 - &amp;quot;This is a sample headline&amp;quot;&quot;/&gt;&lt;property id=&quot;20307&quot; value=&quot;266&quot;/&gt;&lt;/object&gt;&lt;object type=&quot;3&quot; unique_id=&quot;184163&quot;&gt;&lt;property id=&quot;20148&quot; value=&quot;5&quot;/&gt;&lt;property id=&quot;20300&quot; value=&quot;Slide 16 - &amp;quot;This is a sample headline&amp;quot;&quot;/&gt;&lt;property id=&quot;20307&quot; value=&quot;267&quot;/&gt;&lt;/object&gt;&lt;object type=&quot;3&quot; unique_id=&quot;184164&quot;&gt;&lt;property id=&quot;20148&quot; value=&quot;5&quot;/&gt;&lt;property id=&quot;20300&quot; value=&quot;Slide 21 - &amp;quot;Use this layout when pairing words with a picture.&amp;quot;&quot;/&gt;&lt;property id=&quot;20307&quot; value=&quot;268&quot;/&gt;&lt;/object&gt;&lt;object type=&quot;3&quot; unique_id=&quot;184165&quot;&gt;&lt;property id=&quot;20148&quot; value=&quot;5&quot;/&gt;&lt;property id=&quot;20300&quot; value=&quot;Slide 22 - &amp;quot;Use this layout when pairing words with a picture.&amp;quot;&quot;/&gt;&lt;property id=&quot;20307&quot; value=&quot;269&quot;/&gt;&lt;/object&gt;&lt;object type=&quot;3&quot; unique_id=&quot;184166&quot;&gt;&lt;property id=&quot;20148&quot; value=&quot;5&quot;/&gt;&lt;property id=&quot;20300&quot; value=&quot;Slide 23&quot;/&gt;&lt;property id=&quot;20307&quot; value=&quot;270&quot;/&gt;&lt;/object&gt;&lt;object type=&quot;3&quot; unique_id=&quot;198815&quot;&gt;&lt;property id=&quot;20148&quot; value=&quot;5&quot;/&gt;&lt;property id=&quot;20300&quot; value=&quot;Slide 24 - &amp;quot;Best practices&amp;quot;&quot;/&gt;&lt;property id=&quot;20307&quot; value=&quot;286&quot;/&gt;&lt;/object&gt;&lt;object type=&quot;3&quot; unique_id=&quot;198816&quot;&gt;&lt;property id=&quot;20148&quot; value=&quot;5&quot;/&gt;&lt;property id=&quot;20300&quot; value=&quot;Slide 26 - &amp;quot;Only use the themes provided&amp;quot;&quot;/&gt;&lt;property id=&quot;20307&quot; value=&quot;287&quot;/&gt;&lt;/object&gt;&lt;object type=&quot;3&quot; unique_id=&quot;198998&quot;&gt;&lt;property id=&quot;20148&quot; value=&quot;5&quot;/&gt;&lt;property id=&quot;20300&quot; value=&quot;Slide 27 - &amp;quot;Seven tips for better presentations&amp;quot;&quot;/&gt;&lt;property id=&quot;20307&quot; value=&quot;288&quot;/&gt;&lt;/object&gt;&lt;object type=&quot;3&quot; unique_id=&quot;199061&quot;&gt;&lt;property id=&quot;20148&quot; value=&quot;5&quot;/&gt;&lt;property id=&quot;20300&quot; value=&quot;Slide 1 - &amp;quot;Please read&amp;quot;&quot;/&gt;&lt;property id=&quot;20307&quot; value=&quot;303&quot;/&gt;&lt;/object&gt;&lt;object type=&quot;3&quot; unique_id=&quot;199062&quot;&gt;&lt;property id=&quot;20148&quot; value=&quot;5&quot;/&gt;&lt;property id=&quot;20300&quot; value=&quot;Slide 2 - &amp;quot;Everyone is responsible  for security&amp;quot;&quot;/&gt;&lt;property id=&quot;20307&quot; value=&quot;443&quot;/&gt;&lt;/object&gt;&lt;object type=&quot;3&quot; unique_id=&quot;199063&quot;&gt;&lt;property id=&quot;20148&quot; value=&quot;5&quot;/&gt;&lt;property id=&quot;20300&quot; value=&quot;Slide 3 - &amp;quot;Please read&amp;quot;&quot;/&gt;&lt;property id=&quot;20307&quot; value=&quot;444&quot;/&gt;&lt;/object&gt;&lt;object type=&quot;3&quot; unique_id=&quot;199064&quot;&gt;&lt;property id=&quot;20148&quot; value=&quot;5&quot;/&gt;&lt;property id=&quot;20300&quot; value=&quot;Slide 4 - &amp;quot;Color themes&amp;quot;&quot;/&gt;&lt;property id=&quot;20307&quot; value=&quot;445&quot;/&gt;&lt;/object&gt;&lt;object type=&quot;3&quot; unique_id=&quot;199065&quot;&gt;&lt;property id=&quot;20148&quot; value=&quot;5&quot;/&gt;&lt;property id=&quot;20300&quot; value=&quot;Slide 5 - &amp;quot;Presentation Title Goes Here&amp;quot;&quot;/&gt;&lt;property id=&quot;20307&quot; value=&quot;256&quot;/&gt;&lt;/object&gt;&lt;object type=&quot;3&quot; unique_id=&quot;199066&quot;&gt;&lt;property id=&quot;20148&quot; value=&quot;5&quot;/&gt;&lt;property id=&quot;20300&quot; value=&quot;Slide 7 - &amp;quot;Use this slide for transitions&amp;quot;&quot;/&gt;&lt;property id=&quot;20307&quot; value=&quot;302&quot;/&gt;&lt;/object&gt;&lt;object type=&quot;3&quot; unique_id=&quot;199067&quot;&gt;&lt;property id=&quot;20148&quot; value=&quot;5&quot;/&gt;&lt;property id=&quot;20300&quot; value=&quot;Slide 8 - &amp;quot;“Design is the silent  ambassador of your brand.”&amp;quot;&quot;/&gt;&lt;property id=&quot;20307&quot; value=&quot;293&quot;/&gt;&lt;/object&gt;&lt;object type=&quot;3&quot; unique_id=&quot;199068&quot;&gt;&lt;property id=&quot;20148&quot; value=&quot;5&quot;/&gt;&lt;property id=&quot;20300&quot; value=&quot;Slide 9 - &amp;quot;“Design is the silent  ambassador of your brand.”&amp;quot;&quot;/&gt;&lt;property id=&quot;20307&quot; value=&quot;301&quot;/&gt;&lt;/object&gt;&lt;object type=&quot;3&quot; unique_id=&quot;199069&quot;&gt;&lt;property id=&quot;20148&quot; value=&quot;5&quot;/&gt;&lt;property id=&quot;20300&quot; value=&quot;Slide 17 - &amp;quot;Bar charts&amp;quot;&quot;/&gt;&lt;property id=&quot;20307&quot; value=&quot;298&quot;/&gt;&lt;/object&gt;&lt;object type=&quot;3&quot; unique_id=&quot;199070&quot;&gt;&lt;property id=&quot;20148&quot; value=&quot;5&quot;/&gt;&lt;property id=&quot;20300&quot; value=&quot;Slide 18 - &amp;quot;Line charts&amp;quot;&quot;/&gt;&lt;property id=&quot;20307&quot; value=&quot;300&quot;/&gt;&lt;/object&gt;&lt;object type=&quot;3&quot; unique_id=&quot;199071&quot;&gt;&lt;property id=&quot;20148&quot; value=&quot;5&quot;/&gt;&lt;property id=&quot;20300&quot; value=&quot;Slide 28&quot;/&gt;&lt;property id=&quot;20307&quot; value=&quot;290&quot;/&gt;&lt;/object&gt;&lt;/object&gt;&lt;object type=&quot;8&quot; unique_id=&quot;1026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Blue theme 2015 16x9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F93CBF94426F449436F08E14132BF7" ma:contentTypeVersion="16" ma:contentTypeDescription="Create a new document." ma:contentTypeScope="" ma:versionID="d24b1118f9dab4ada9ed6df3e2d42186">
  <xsd:schema xmlns:xsd="http://www.w3.org/2001/XMLSchema" xmlns:xs="http://www.w3.org/2001/XMLSchema" xmlns:p="http://schemas.microsoft.com/office/2006/metadata/properties" xmlns:ns2="65669070-0066-4adc-a1fe-6bd12adaa09a" xmlns:ns3="012538d5-371d-4389-b5ac-d4d6c0a333d4" targetNamespace="http://schemas.microsoft.com/office/2006/metadata/properties" ma:root="true" ma:fieldsID="f74cf3a30d84151bd0430a14052ce78f" ns2:_="" ns3:_="">
    <xsd:import namespace="65669070-0066-4adc-a1fe-6bd12adaa09a"/>
    <xsd:import namespace="012538d5-371d-4389-b5ac-d4d6c0a333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669070-0066-4adc-a1fe-6bd12adaa0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710261dd-85c0-4e16-8580-30375acfae1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2538d5-371d-4389-b5ac-d4d6c0a333d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19676ab-3d61-4265-a426-a68021d737db}" ma:internalName="TaxCatchAll" ma:showField="CatchAllData" ma:web="012538d5-371d-4389-b5ac-d4d6c0a333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2538d5-371d-4389-b5ac-d4d6c0a333d4" xsi:nil="true"/>
    <lcf76f155ced4ddcb4097134ff3c332f xmlns="65669070-0066-4adc-a1fe-6bd12adaa09a">
      <Terms xmlns="http://schemas.microsoft.com/office/infopath/2007/PartnerControls"/>
    </lcf76f155ced4ddcb4097134ff3c332f>
    <SharedWithUsers xmlns="012538d5-371d-4389-b5ac-d4d6c0a333d4">
      <UserInfo>
        <DisplayName/>
        <AccountId xsi:nil="true"/>
        <AccountType/>
      </UserInfo>
    </SharedWithUsers>
    <MediaLengthInSeconds xmlns="65669070-0066-4adc-a1fe-6bd12adaa09a" xsi:nil="true"/>
  </documentManagement>
</p:properties>
</file>

<file path=customXml/itemProps1.xml><?xml version="1.0" encoding="utf-8"?>
<ds:datastoreItem xmlns:ds="http://schemas.openxmlformats.org/officeDocument/2006/customXml" ds:itemID="{969EACAA-4F9C-49CC-B1D2-9B2FAE7AF0D3}"/>
</file>

<file path=customXml/itemProps2.xml><?xml version="1.0" encoding="utf-8"?>
<ds:datastoreItem xmlns:ds="http://schemas.openxmlformats.org/officeDocument/2006/customXml" ds:itemID="{EEE2434C-2934-4F15-A322-D6BD6F4D2EBA}"/>
</file>

<file path=customXml/itemProps3.xml><?xml version="1.0" encoding="utf-8"?>
<ds:datastoreItem xmlns:ds="http://schemas.openxmlformats.org/officeDocument/2006/customXml" ds:itemID="{142C7718-366E-43C8-8B74-1BC8442A6F2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3278</TotalTime>
  <Words>481</Words>
  <Application>Microsoft Office PowerPoint</Application>
  <PresentationFormat>On-screen Show (16:9)</PresentationFormat>
  <Paragraphs>133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CiscoSansTT</vt:lpstr>
      <vt:lpstr>CiscoSansTT ExtraLight</vt:lpstr>
      <vt:lpstr>Wingdings</vt:lpstr>
      <vt:lpstr>Blue theme 2015 16x9</vt:lpstr>
      <vt:lpstr>Company Name</vt:lpstr>
      <vt:lpstr>Company Business Overview</vt:lpstr>
      <vt:lpstr>Company Overview</vt:lpstr>
      <vt:lpstr>Key Contacts:</vt:lpstr>
      <vt:lpstr>Company Structure*</vt:lpstr>
      <vt:lpstr>Partnership with Cisco</vt:lpstr>
      <vt:lpstr>Other Vendor / EcoSystem Partnerships &amp; Level</vt:lpstr>
      <vt:lpstr>Target Segments and Customer base</vt:lpstr>
      <vt:lpstr>Areas of Interest - Solutions by Vertical</vt:lpstr>
      <vt:lpstr>Areas of Interest by Technology</vt:lpstr>
      <vt:lpstr>Current Cisco Products</vt:lpstr>
      <vt:lpstr>Channels &amp; Customer Relationships</vt:lpstr>
      <vt:lpstr>Business Opportunities</vt:lpstr>
      <vt:lpstr>PowerPoint Presentation</vt:lpstr>
    </vt:vector>
  </TitlesOfParts>
  <Company>NDS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Steven Pius (spius)</dc:creator>
  <cp:lastModifiedBy>Oana Silvia Nicorescu -X (snicores - SYKES at Cisco)</cp:lastModifiedBy>
  <cp:revision>919</cp:revision>
  <cp:lastPrinted>2016-04-29T20:31:14Z</cp:lastPrinted>
  <dcterms:created xsi:type="dcterms:W3CDTF">2014-07-09T19:55:36Z</dcterms:created>
  <dcterms:modified xsi:type="dcterms:W3CDTF">2022-06-08T08:07:03Z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0x010100EAF93CBF94426F449436F08E14132BF7</vt:lpwstr>
  </property>
  <property fmtid="{D5CDD505-2E9C-101B-9397-08002B2CF9AE}" pid="3" name="Order">
    <vt:r8>1581500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MediaServiceImageTags">
    <vt:lpwstr/>
  </property>
  <property fmtid="{D5CDD505-2E9C-101B-9397-08002B2CF9AE}" pid="10" name="xd_Signature">
    <vt:bool>false</vt:bool>
  </property>
  <property fmtid="{D5CDD505-2E9C-101B-9397-08002B2CF9AE}" pid="11" name="xd_ProgID">
    <vt:lpwstr/>
  </property>
  <property fmtid="{D5CDD505-2E9C-101B-9397-08002B2CF9AE}" pid="12" name="TemplateUrl">
    <vt:lpwstr/>
  </property>
</Properties>
</file>